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Be Vietnam Bold" charset="0"/>
      <p:regular r:id="rId9"/>
    </p:embeddedFont>
    <p:embeddedFont>
      <p:font typeface="Calibri" pitchFamily="34" charset="0"/>
      <p:regular r:id="rId10"/>
      <p:bold r:id="rId11"/>
      <p:italic r:id="rId12"/>
      <p:boldItalic r:id="rId13"/>
    </p:embeddedFont>
    <p:embeddedFont>
      <p:font typeface="Be Vietnam"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3" d="100"/>
          <a:sy n="43" d="100"/>
        </p:scale>
        <p:origin x="-6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17"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svg"/><Relationship Id="rId5" Type="http://schemas.openxmlformats.org/officeDocument/2006/relationships/image" Target="../media/image4.svg"/><Relationship Id="rId15" Type="http://schemas.openxmlformats.org/officeDocument/2006/relationships/image" Target="../media/image20.png"/><Relationship Id="rId10" Type="http://schemas.openxmlformats.org/officeDocument/2006/relationships/image" Target="../media/image17.png"/><Relationship Id="rId19" Type="http://schemas.openxmlformats.org/officeDocument/2006/relationships/image" Target="../media/image31.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3.sv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8.svg"/><Relationship Id="rId15" Type="http://schemas.openxmlformats.org/officeDocument/2006/relationships/image" Target="../media/image35.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0.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grpSp>
        <p:nvGrpSpPr>
          <p:cNvPr id="2" name="Group 2"/>
          <p:cNvGrpSpPr/>
          <p:nvPr/>
        </p:nvGrpSpPr>
        <p:grpSpPr>
          <a:xfrm>
            <a:off x="2914750" y="3088481"/>
            <a:ext cx="12725478" cy="4412101"/>
            <a:chOff x="0" y="104775"/>
            <a:chExt cx="16967304" cy="5882800"/>
          </a:xfrm>
        </p:grpSpPr>
        <p:sp>
          <p:nvSpPr>
            <p:cNvPr id="3" name="TextBox 3"/>
            <p:cNvSpPr txBox="1"/>
            <p:nvPr/>
          </p:nvSpPr>
          <p:spPr>
            <a:xfrm>
              <a:off x="0" y="104775"/>
              <a:ext cx="16967304" cy="4159429"/>
            </a:xfrm>
            <a:prstGeom prst="rect">
              <a:avLst/>
            </a:prstGeom>
          </p:spPr>
          <p:txBody>
            <a:bodyPr lIns="0" tIns="0" rIns="0" bIns="0" rtlCol="0" anchor="t">
              <a:spAutoFit/>
            </a:bodyPr>
            <a:lstStyle/>
            <a:p>
              <a:pPr algn="ctr">
                <a:lnSpc>
                  <a:spcPts val="12649"/>
                </a:lnSpc>
              </a:pPr>
              <a:r>
                <a:rPr lang="en-US" sz="10000" dirty="0">
                  <a:solidFill>
                    <a:srgbClr val="152A69"/>
                  </a:solidFill>
                  <a:latin typeface="BM Hanna Bold"/>
                </a:rPr>
                <a:t>SHISHU SANSKAR BODH</a:t>
              </a:r>
            </a:p>
          </p:txBody>
        </p:sp>
        <p:sp>
          <p:nvSpPr>
            <p:cNvPr id="4" name="TextBox 4"/>
            <p:cNvSpPr txBox="1"/>
            <p:nvPr/>
          </p:nvSpPr>
          <p:spPr>
            <a:xfrm>
              <a:off x="0" y="5111275"/>
              <a:ext cx="16967304" cy="876300"/>
            </a:xfrm>
            <a:prstGeom prst="rect">
              <a:avLst/>
            </a:prstGeom>
          </p:spPr>
          <p:txBody>
            <a:bodyPr lIns="0" tIns="0" rIns="0" bIns="0" rtlCol="0" anchor="t">
              <a:spAutoFit/>
            </a:bodyPr>
            <a:lstStyle/>
            <a:p>
              <a:pPr algn="ctr">
                <a:lnSpc>
                  <a:spcPts val="4950"/>
                </a:lnSpc>
              </a:pPr>
              <a:r>
                <a:rPr lang="en-US" sz="4500">
                  <a:solidFill>
                    <a:srgbClr val="152A69"/>
                  </a:solidFill>
                  <a:latin typeface="BM Hanna Bold"/>
                </a:rPr>
                <a:t>Bhag 1</a:t>
              </a:r>
            </a:p>
          </p:txBody>
        </p:sp>
      </p:grpSp>
      <p:grpSp>
        <p:nvGrpSpPr>
          <p:cNvPr id="5" name="Group 5"/>
          <p:cNvGrpSpPr/>
          <p:nvPr/>
        </p:nvGrpSpPr>
        <p:grpSpPr>
          <a:xfrm>
            <a:off x="14241585" y="3708994"/>
            <a:ext cx="4360833" cy="6670394"/>
            <a:chOff x="0" y="0"/>
            <a:chExt cx="5814444" cy="8893858"/>
          </a:xfrm>
        </p:grpSpPr>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2955847" y="789589"/>
              <a:ext cx="2858597" cy="810426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075798" y="3408278"/>
              <a:ext cx="3760100" cy="538556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565946">
              <a:off x="2313820" y="280764"/>
              <a:ext cx="1284055" cy="116732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0" y="7383328"/>
              <a:ext cx="963026" cy="971861"/>
            </a:xfrm>
            <a:prstGeom prst="rect">
              <a:avLst/>
            </a:prstGeom>
          </p:spPr>
        </p:pic>
      </p:grpSp>
      <p:grpSp>
        <p:nvGrpSpPr>
          <p:cNvPr id="10" name="Group 10"/>
          <p:cNvGrpSpPr/>
          <p:nvPr/>
        </p:nvGrpSpPr>
        <p:grpSpPr>
          <a:xfrm>
            <a:off x="2982176" y="5022661"/>
            <a:ext cx="3334194" cy="5302439"/>
            <a:chOff x="0" y="0"/>
            <a:chExt cx="4445592" cy="7069918"/>
          </a:xfrm>
        </p:grpSpPr>
        <p:pic>
          <p:nvPicPr>
            <p:cNvPr id="11" name="Picture 11"/>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0" y="1826364"/>
              <a:ext cx="2888722" cy="5243555"/>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286598" y="0"/>
              <a:ext cx="1092066" cy="992787"/>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rot="840736">
              <a:off x="3280016" y="5426265"/>
              <a:ext cx="1045909" cy="1116990"/>
            </a:xfrm>
            <a:prstGeom prst="rect">
              <a:avLst/>
            </a:prstGeom>
          </p:spPr>
        </p:pic>
      </p:grpSp>
      <p:pic>
        <p:nvPicPr>
          <p:cNvPr id="14" name="Picture 14"/>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76200" y="-38100"/>
            <a:ext cx="4318969" cy="4114800"/>
          </a:xfrm>
          <a:prstGeom prst="rect">
            <a:avLst/>
          </a:prstGeom>
        </p:spPr>
      </p:pic>
      <p:pic>
        <p:nvPicPr>
          <p:cNvPr id="15" name="Picture 15"/>
          <p:cNvPicPr>
            <a:picLocks noChangeAspect="1"/>
          </p:cNvPicPr>
          <p:nvPr/>
        </p:nvPicPr>
        <p:blipFill>
          <a:blip r:embed="rId17">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a:off x="-562655" y="6264588"/>
            <a:ext cx="4137367" cy="4114800"/>
          </a:xfrm>
          <a:prstGeom prst="rect">
            <a:avLst/>
          </a:prstGeom>
        </p:spPr>
      </p:pic>
      <p:pic>
        <p:nvPicPr>
          <p:cNvPr id="16" name="Picture 16"/>
          <p:cNvPicPr>
            <a:picLocks noChangeAspect="1"/>
          </p:cNvPicPr>
          <p:nvPr/>
        </p:nvPicPr>
        <p:blipFill>
          <a:blip r:embed="rId19">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rcRect/>
          <a:stretch>
            <a:fillRect/>
          </a:stretch>
        </p:blipFill>
        <p:spPr>
          <a:xfrm>
            <a:off x="13952359" y="148712"/>
            <a:ext cx="4139855" cy="3108655"/>
          </a:xfrm>
          <a:prstGeom prst="rect">
            <a:avLst/>
          </a:prstGeom>
        </p:spPr>
      </p:pic>
    </p:spTree>
  </p:cSld>
  <p:clrMapOvr>
    <a:masterClrMapping/>
  </p:clrMapOvr>
  <p:transition spd="slow">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grpSp>
        <p:nvGrpSpPr>
          <p:cNvPr id="2" name="Group 2"/>
          <p:cNvGrpSpPr/>
          <p:nvPr/>
        </p:nvGrpSpPr>
        <p:grpSpPr>
          <a:xfrm>
            <a:off x="4305263" y="2306444"/>
            <a:ext cx="9677474" cy="5674112"/>
            <a:chOff x="0" y="0"/>
            <a:chExt cx="12903299" cy="7565482"/>
          </a:xfrm>
        </p:grpSpPr>
        <p:sp>
          <p:nvSpPr>
            <p:cNvPr id="3" name="TextBox 3"/>
            <p:cNvSpPr txBox="1"/>
            <p:nvPr/>
          </p:nvSpPr>
          <p:spPr>
            <a:xfrm>
              <a:off x="0" y="95250"/>
              <a:ext cx="12903299" cy="1830917"/>
            </a:xfrm>
            <a:prstGeom prst="rect">
              <a:avLst/>
            </a:prstGeom>
          </p:spPr>
          <p:txBody>
            <a:bodyPr lIns="0" tIns="0" rIns="0" bIns="0" rtlCol="0" anchor="t">
              <a:spAutoFit/>
            </a:bodyPr>
            <a:lstStyle/>
            <a:p>
              <a:pPr algn="ctr">
                <a:lnSpc>
                  <a:spcPts val="10450"/>
                </a:lnSpc>
              </a:pPr>
              <a:r>
                <a:rPr lang="en-US" sz="9500">
                  <a:solidFill>
                    <a:srgbClr val="152A69"/>
                  </a:solidFill>
                  <a:latin typeface="BM Hanna Bold"/>
                </a:rPr>
                <a:t>Jai Jinendra</a:t>
              </a:r>
            </a:p>
          </p:txBody>
        </p:sp>
        <p:sp>
          <p:nvSpPr>
            <p:cNvPr id="4" name="TextBox 4"/>
            <p:cNvSpPr txBox="1"/>
            <p:nvPr/>
          </p:nvSpPr>
          <p:spPr>
            <a:xfrm>
              <a:off x="0" y="2515327"/>
              <a:ext cx="12903299" cy="5050155"/>
            </a:xfrm>
            <a:prstGeom prst="rect">
              <a:avLst/>
            </a:prstGeom>
          </p:spPr>
          <p:txBody>
            <a:bodyPr lIns="0" tIns="0" rIns="0" bIns="0" rtlCol="0" anchor="t">
              <a:spAutoFit/>
            </a:bodyPr>
            <a:lstStyle/>
            <a:p>
              <a:pPr algn="ctr">
                <a:lnSpc>
                  <a:spcPts val="5040"/>
                </a:lnSpc>
              </a:pPr>
              <a:r>
                <a:rPr lang="en-US" sz="3600">
                  <a:solidFill>
                    <a:srgbClr val="152A69"/>
                  </a:solidFill>
                  <a:latin typeface="Be Vietnam Bold"/>
                </a:rPr>
                <a:t>Chapter 1 - Entry in Gyanshala</a:t>
              </a:r>
            </a:p>
            <a:p>
              <a:pPr algn="ctr">
                <a:lnSpc>
                  <a:spcPts val="5040"/>
                </a:lnSpc>
              </a:pPr>
              <a:endParaRPr/>
            </a:p>
            <a:p>
              <a:pPr algn="ctr">
                <a:lnSpc>
                  <a:spcPts val="5040"/>
                </a:lnSpc>
              </a:pPr>
              <a:endParaRPr/>
            </a:p>
            <a:p>
              <a:pPr algn="ctr">
                <a:lnSpc>
                  <a:spcPts val="5040"/>
                </a:lnSpc>
              </a:pPr>
              <a:r>
                <a:rPr lang="en-US" sz="3600">
                  <a:solidFill>
                    <a:srgbClr val="152A69"/>
                  </a:solidFill>
                  <a:latin typeface="Be Vietnam"/>
                </a:rPr>
                <a:t>You have come to gyanshala because</a:t>
              </a:r>
            </a:p>
            <a:p>
              <a:pPr algn="ctr">
                <a:lnSpc>
                  <a:spcPts val="5040"/>
                </a:lnSpc>
              </a:pPr>
              <a:r>
                <a:rPr lang="en-US" sz="3600">
                  <a:solidFill>
                    <a:srgbClr val="152A69"/>
                  </a:solidFill>
                  <a:latin typeface="Be Vietnam"/>
                </a:rPr>
                <a:t>You must remember</a:t>
              </a:r>
            </a:p>
            <a:p>
              <a:pPr algn="ctr">
                <a:lnSpc>
                  <a:spcPts val="5040"/>
                </a:lnSpc>
              </a:pPr>
              <a:r>
                <a:rPr lang="en-US" sz="3600">
                  <a:solidFill>
                    <a:srgbClr val="152A69"/>
                  </a:solidFill>
                  <a:latin typeface="Be Vietnam"/>
                </a:rPr>
                <a:t>Pledge</a:t>
              </a:r>
            </a:p>
          </p:txBody>
        </p:sp>
      </p:grpSp>
      <p:pic>
        <p:nvPicPr>
          <p:cNvPr id="5" name="Picture 5"/>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664597" y="5930430"/>
            <a:ext cx="1594703" cy="452106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199162" y="9369746"/>
            <a:ext cx="733129" cy="73985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596597">
            <a:off x="2925666" y="9257136"/>
            <a:ext cx="991376" cy="139451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87069">
            <a:off x="545474" y="5648092"/>
            <a:ext cx="2630771" cy="477532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2277372" y="9479840"/>
            <a:ext cx="610217" cy="615815"/>
          </a:xfrm>
          <a:prstGeom prst="rect">
            <a:avLst/>
          </a:prstGeom>
        </p:spPr>
      </p:pic>
    </p:spTree>
  </p:cSld>
  <p:clrMapOvr>
    <a:masterClrMapping/>
  </p:clrMapOvr>
  <p:transition spd="slow">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664597" y="5930430"/>
            <a:ext cx="1594703" cy="452106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199162" y="9369746"/>
            <a:ext cx="733129" cy="73985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596597">
            <a:off x="2925666" y="9257136"/>
            <a:ext cx="991376" cy="139451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87069">
            <a:off x="545474" y="5648092"/>
            <a:ext cx="2630771" cy="477532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2277372" y="9479840"/>
            <a:ext cx="610217" cy="615815"/>
          </a:xfrm>
          <a:prstGeom prst="rect">
            <a:avLst/>
          </a:prstGeom>
        </p:spPr>
      </p:pic>
      <p:grpSp>
        <p:nvGrpSpPr>
          <p:cNvPr id="7" name="Group 7"/>
          <p:cNvGrpSpPr/>
          <p:nvPr/>
        </p:nvGrpSpPr>
        <p:grpSpPr>
          <a:xfrm>
            <a:off x="4475604" y="1028700"/>
            <a:ext cx="9677474" cy="7683887"/>
            <a:chOff x="0" y="0"/>
            <a:chExt cx="12903299" cy="10245182"/>
          </a:xfrm>
        </p:grpSpPr>
        <p:sp>
          <p:nvSpPr>
            <p:cNvPr id="8" name="TextBox 8"/>
            <p:cNvSpPr txBox="1"/>
            <p:nvPr/>
          </p:nvSpPr>
          <p:spPr>
            <a:xfrm>
              <a:off x="0" y="95250"/>
              <a:ext cx="12903299" cy="5361517"/>
            </a:xfrm>
            <a:prstGeom prst="rect">
              <a:avLst/>
            </a:prstGeom>
          </p:spPr>
          <p:txBody>
            <a:bodyPr lIns="0" tIns="0" rIns="0" bIns="0" rtlCol="0" anchor="t">
              <a:spAutoFit/>
            </a:bodyPr>
            <a:lstStyle/>
            <a:p>
              <a:pPr algn="ctr">
                <a:lnSpc>
                  <a:spcPts val="10450"/>
                </a:lnSpc>
              </a:pPr>
              <a:r>
                <a:rPr lang="en-US" sz="9500">
                  <a:solidFill>
                    <a:srgbClr val="152A69"/>
                  </a:solidFill>
                  <a:latin typeface="BM Hanna Bold"/>
                </a:rPr>
                <a:t>You have come to gyanshala because. . . </a:t>
              </a:r>
            </a:p>
          </p:txBody>
        </p:sp>
        <p:sp>
          <p:nvSpPr>
            <p:cNvPr id="9" name="TextBox 9"/>
            <p:cNvSpPr txBox="1"/>
            <p:nvPr/>
          </p:nvSpPr>
          <p:spPr>
            <a:xfrm>
              <a:off x="0" y="6045927"/>
              <a:ext cx="12903299" cy="4199255"/>
            </a:xfrm>
            <a:prstGeom prst="rect">
              <a:avLst/>
            </a:prstGeom>
          </p:spPr>
          <p:txBody>
            <a:bodyPr lIns="0" tIns="0" rIns="0" bIns="0" rtlCol="0" anchor="t">
              <a:spAutoFit/>
            </a:bodyPr>
            <a:lstStyle/>
            <a:p>
              <a:pPr marL="777240" lvl="1" indent="-388620" algn="ctr">
                <a:lnSpc>
                  <a:spcPts val="5040"/>
                </a:lnSpc>
                <a:buFont typeface="Arial"/>
                <a:buChar char="•"/>
              </a:pPr>
              <a:r>
                <a:rPr lang="en-US" sz="3600">
                  <a:solidFill>
                    <a:srgbClr val="152A69"/>
                  </a:solidFill>
                  <a:latin typeface="Be Vietnam"/>
                </a:rPr>
                <a:t>You want to increase knowledge</a:t>
              </a:r>
            </a:p>
            <a:p>
              <a:pPr marL="777240" lvl="1" indent="-388620" algn="ctr">
                <a:lnSpc>
                  <a:spcPts val="5040"/>
                </a:lnSpc>
                <a:buFont typeface="Arial"/>
                <a:buChar char="•"/>
              </a:pPr>
              <a:r>
                <a:rPr lang="en-US" sz="3600">
                  <a:solidFill>
                    <a:srgbClr val="152A69"/>
                  </a:solidFill>
                  <a:latin typeface="Be Vietnam"/>
                </a:rPr>
                <a:t>You want to become a great person</a:t>
              </a:r>
            </a:p>
            <a:p>
              <a:pPr marL="777240" lvl="1" indent="-388620" algn="ctr">
                <a:lnSpc>
                  <a:spcPts val="5040"/>
                </a:lnSpc>
                <a:buFont typeface="Arial"/>
                <a:buChar char="•"/>
              </a:pPr>
              <a:r>
                <a:rPr lang="en-US" sz="3600">
                  <a:solidFill>
                    <a:srgbClr val="152A69"/>
                  </a:solidFill>
                  <a:latin typeface="Be Vietnam"/>
                </a:rPr>
                <a:t>You want to lead a religious life </a:t>
              </a:r>
            </a:p>
            <a:p>
              <a:pPr marL="777240" lvl="1" indent="-388620" algn="ctr">
                <a:lnSpc>
                  <a:spcPts val="5040"/>
                </a:lnSpc>
                <a:buFont typeface="Arial"/>
                <a:buChar char="•"/>
              </a:pPr>
              <a:r>
                <a:rPr lang="en-US" sz="3600">
                  <a:solidFill>
                    <a:srgbClr val="152A69"/>
                  </a:solidFill>
                  <a:latin typeface="Be Vietnam"/>
                </a:rPr>
                <a:t>You want to lead a peaceful life</a:t>
              </a:r>
            </a:p>
            <a:p>
              <a:pPr marL="777240" lvl="1" indent="-388620" algn="ctr">
                <a:lnSpc>
                  <a:spcPts val="5040"/>
                </a:lnSpc>
                <a:buFont typeface="Arial"/>
                <a:buChar char="•"/>
              </a:pPr>
              <a:r>
                <a:rPr lang="en-US" sz="3600">
                  <a:solidFill>
                    <a:srgbClr val="152A69"/>
                  </a:solidFill>
                  <a:latin typeface="Be Vietnam"/>
                </a:rPr>
                <a:t>You want to be loved by everyone  </a:t>
              </a:r>
            </a:p>
          </p:txBody>
        </p:sp>
      </p:grpSp>
      <p:pic>
        <p:nvPicPr>
          <p:cNvPr id="10" name="Picture 10"/>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146982" y="282830"/>
            <a:ext cx="3731199" cy="3151949"/>
          </a:xfrm>
          <a:prstGeom prst="rect">
            <a:avLst/>
          </a:prstGeom>
        </p:spPr>
      </p:pic>
    </p:spTree>
  </p:cSld>
  <p:clrMapOvr>
    <a:masterClrMapping/>
  </p:clrMapOvr>
  <p:transition spd="slow">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grpSp>
        <p:nvGrpSpPr>
          <p:cNvPr id="2" name="Group 2"/>
          <p:cNvGrpSpPr/>
          <p:nvPr/>
        </p:nvGrpSpPr>
        <p:grpSpPr>
          <a:xfrm>
            <a:off x="2089167" y="5389530"/>
            <a:ext cx="4150028" cy="3621681"/>
            <a:chOff x="0" y="0"/>
            <a:chExt cx="11729139" cy="10235882"/>
          </a:xfrm>
        </p:grpSpPr>
        <p:sp>
          <p:nvSpPr>
            <p:cNvPr id="3" name="Freeform 3"/>
            <p:cNvSpPr/>
            <p:nvPr/>
          </p:nvSpPr>
          <p:spPr>
            <a:xfrm>
              <a:off x="0" y="0"/>
              <a:ext cx="11729139" cy="10235882"/>
            </a:xfrm>
            <a:custGeom>
              <a:avLst/>
              <a:gdLst/>
              <a:ahLst/>
              <a:cxnLst/>
              <a:rect l="l" t="t" r="r" b="b"/>
              <a:pathLst>
                <a:path w="11729139" h="10235882">
                  <a:moveTo>
                    <a:pt x="11424339" y="0"/>
                  </a:moveTo>
                  <a:lnTo>
                    <a:pt x="304800" y="0"/>
                  </a:lnTo>
                  <a:cubicBezTo>
                    <a:pt x="135890" y="0"/>
                    <a:pt x="0" y="135890"/>
                    <a:pt x="0" y="304800"/>
                  </a:cubicBezTo>
                  <a:lnTo>
                    <a:pt x="0" y="9931082"/>
                  </a:lnTo>
                  <a:cubicBezTo>
                    <a:pt x="0" y="10099993"/>
                    <a:pt x="135890" y="10235882"/>
                    <a:pt x="304800" y="10235882"/>
                  </a:cubicBezTo>
                  <a:lnTo>
                    <a:pt x="11424339" y="10235882"/>
                  </a:lnTo>
                  <a:cubicBezTo>
                    <a:pt x="11593249" y="10235882"/>
                    <a:pt x="11729139" y="10099993"/>
                    <a:pt x="11729139" y="9931082"/>
                  </a:cubicBezTo>
                  <a:lnTo>
                    <a:pt x="11729139" y="304800"/>
                  </a:lnTo>
                  <a:cubicBezTo>
                    <a:pt x="11729139" y="135890"/>
                    <a:pt x="11593249" y="0"/>
                    <a:pt x="11424339" y="0"/>
                  </a:cubicBezTo>
                  <a:close/>
                </a:path>
              </a:pathLst>
            </a:custGeom>
            <a:solidFill>
              <a:srgbClr val="FFFFFF"/>
            </a:solidFill>
          </p:spPr>
        </p:sp>
      </p:grpSp>
      <p:sp>
        <p:nvSpPr>
          <p:cNvPr id="4" name="TextBox 4"/>
          <p:cNvSpPr txBox="1"/>
          <p:nvPr/>
        </p:nvSpPr>
        <p:spPr>
          <a:xfrm>
            <a:off x="2560643" y="5751618"/>
            <a:ext cx="3207076" cy="1443355"/>
          </a:xfrm>
          <a:prstGeom prst="rect">
            <a:avLst/>
          </a:prstGeom>
        </p:spPr>
        <p:txBody>
          <a:bodyPr lIns="0" tIns="0" rIns="0" bIns="0" rtlCol="0" anchor="t">
            <a:spAutoFit/>
          </a:bodyPr>
          <a:lstStyle/>
          <a:p>
            <a:pPr algn="ctr">
              <a:lnSpc>
                <a:spcPts val="3919"/>
              </a:lnSpc>
            </a:pPr>
            <a:r>
              <a:rPr lang="en-US" sz="2800">
                <a:solidFill>
                  <a:srgbClr val="152A69"/>
                </a:solidFill>
                <a:latin typeface="Be Vietnam"/>
              </a:rPr>
              <a:t>Date</a:t>
            </a:r>
          </a:p>
          <a:p>
            <a:pPr algn="ctr">
              <a:lnSpc>
                <a:spcPts val="3919"/>
              </a:lnSpc>
            </a:pPr>
            <a:r>
              <a:rPr lang="en-US" sz="2800">
                <a:solidFill>
                  <a:srgbClr val="152A69"/>
                </a:solidFill>
                <a:latin typeface="Be Vietnam"/>
              </a:rPr>
              <a:t>Time</a:t>
            </a:r>
          </a:p>
          <a:p>
            <a:pPr algn="ctr">
              <a:lnSpc>
                <a:spcPts val="3919"/>
              </a:lnSpc>
            </a:pPr>
            <a:r>
              <a:rPr lang="en-US" sz="2800">
                <a:solidFill>
                  <a:srgbClr val="152A69"/>
                </a:solidFill>
                <a:latin typeface="Be Vietnam"/>
              </a:rPr>
              <a:t>Place</a:t>
            </a:r>
          </a:p>
        </p:txBody>
      </p:sp>
      <p:grpSp>
        <p:nvGrpSpPr>
          <p:cNvPr id="5" name="Group 5"/>
          <p:cNvGrpSpPr/>
          <p:nvPr/>
        </p:nvGrpSpPr>
        <p:grpSpPr>
          <a:xfrm>
            <a:off x="7068986" y="5389530"/>
            <a:ext cx="4150028" cy="3621681"/>
            <a:chOff x="0" y="0"/>
            <a:chExt cx="11729139" cy="10235882"/>
          </a:xfrm>
        </p:grpSpPr>
        <p:sp>
          <p:nvSpPr>
            <p:cNvPr id="6" name="Freeform 6"/>
            <p:cNvSpPr/>
            <p:nvPr/>
          </p:nvSpPr>
          <p:spPr>
            <a:xfrm>
              <a:off x="0" y="0"/>
              <a:ext cx="11729139" cy="10235882"/>
            </a:xfrm>
            <a:custGeom>
              <a:avLst/>
              <a:gdLst/>
              <a:ahLst/>
              <a:cxnLst/>
              <a:rect l="l" t="t" r="r" b="b"/>
              <a:pathLst>
                <a:path w="11729139" h="10235882">
                  <a:moveTo>
                    <a:pt x="11424339" y="0"/>
                  </a:moveTo>
                  <a:lnTo>
                    <a:pt x="304800" y="0"/>
                  </a:lnTo>
                  <a:cubicBezTo>
                    <a:pt x="135890" y="0"/>
                    <a:pt x="0" y="135890"/>
                    <a:pt x="0" y="304800"/>
                  </a:cubicBezTo>
                  <a:lnTo>
                    <a:pt x="0" y="9931082"/>
                  </a:lnTo>
                  <a:cubicBezTo>
                    <a:pt x="0" y="10099993"/>
                    <a:pt x="135890" y="10235882"/>
                    <a:pt x="304800" y="10235882"/>
                  </a:cubicBezTo>
                  <a:lnTo>
                    <a:pt x="11424339" y="10235882"/>
                  </a:lnTo>
                  <a:cubicBezTo>
                    <a:pt x="11593249" y="10235882"/>
                    <a:pt x="11729139" y="10099993"/>
                    <a:pt x="11729139" y="9931082"/>
                  </a:cubicBezTo>
                  <a:lnTo>
                    <a:pt x="11729139" y="304800"/>
                  </a:lnTo>
                  <a:cubicBezTo>
                    <a:pt x="11729139" y="135890"/>
                    <a:pt x="11593249" y="0"/>
                    <a:pt x="11424339" y="0"/>
                  </a:cubicBezTo>
                  <a:close/>
                </a:path>
              </a:pathLst>
            </a:custGeom>
            <a:solidFill>
              <a:srgbClr val="FFFFFF"/>
            </a:solidFill>
          </p:spPr>
        </p:sp>
      </p:grpSp>
      <p:grpSp>
        <p:nvGrpSpPr>
          <p:cNvPr id="7" name="Group 7"/>
          <p:cNvGrpSpPr/>
          <p:nvPr/>
        </p:nvGrpSpPr>
        <p:grpSpPr>
          <a:xfrm>
            <a:off x="12048805" y="5389530"/>
            <a:ext cx="4150028" cy="3621681"/>
            <a:chOff x="0" y="0"/>
            <a:chExt cx="11729139" cy="10235882"/>
          </a:xfrm>
        </p:grpSpPr>
        <p:sp>
          <p:nvSpPr>
            <p:cNvPr id="8" name="Freeform 8"/>
            <p:cNvSpPr/>
            <p:nvPr/>
          </p:nvSpPr>
          <p:spPr>
            <a:xfrm>
              <a:off x="0" y="0"/>
              <a:ext cx="11729139" cy="10235882"/>
            </a:xfrm>
            <a:custGeom>
              <a:avLst/>
              <a:gdLst/>
              <a:ahLst/>
              <a:cxnLst/>
              <a:rect l="l" t="t" r="r" b="b"/>
              <a:pathLst>
                <a:path w="11729139" h="10235882">
                  <a:moveTo>
                    <a:pt x="11424339" y="0"/>
                  </a:moveTo>
                  <a:lnTo>
                    <a:pt x="304800" y="0"/>
                  </a:lnTo>
                  <a:cubicBezTo>
                    <a:pt x="135890" y="0"/>
                    <a:pt x="0" y="135890"/>
                    <a:pt x="0" y="304800"/>
                  </a:cubicBezTo>
                  <a:lnTo>
                    <a:pt x="0" y="9931082"/>
                  </a:lnTo>
                  <a:cubicBezTo>
                    <a:pt x="0" y="10099993"/>
                    <a:pt x="135890" y="10235882"/>
                    <a:pt x="304800" y="10235882"/>
                  </a:cubicBezTo>
                  <a:lnTo>
                    <a:pt x="11424339" y="10235882"/>
                  </a:lnTo>
                  <a:cubicBezTo>
                    <a:pt x="11593249" y="10235882"/>
                    <a:pt x="11729139" y="10099993"/>
                    <a:pt x="11729139" y="9931082"/>
                  </a:cubicBezTo>
                  <a:lnTo>
                    <a:pt x="11729139" y="304800"/>
                  </a:lnTo>
                  <a:cubicBezTo>
                    <a:pt x="11729139" y="135890"/>
                    <a:pt x="11593249" y="0"/>
                    <a:pt x="11424339" y="0"/>
                  </a:cubicBezTo>
                  <a:close/>
                </a:path>
              </a:pathLst>
            </a:custGeom>
            <a:solidFill>
              <a:srgbClr val="FFFFFF"/>
            </a:solidFill>
          </p:spPr>
        </p:sp>
      </p:grpSp>
      <p:sp>
        <p:nvSpPr>
          <p:cNvPr id="9" name="TextBox 9"/>
          <p:cNvSpPr txBox="1"/>
          <p:nvPr/>
        </p:nvSpPr>
        <p:spPr>
          <a:xfrm>
            <a:off x="12364544" y="5761143"/>
            <a:ext cx="3518550" cy="2920365"/>
          </a:xfrm>
          <a:prstGeom prst="rect">
            <a:avLst/>
          </a:prstGeom>
        </p:spPr>
        <p:txBody>
          <a:bodyPr lIns="0" tIns="0" rIns="0" bIns="0" rtlCol="0" anchor="t">
            <a:spAutoFit/>
          </a:bodyPr>
          <a:lstStyle/>
          <a:p>
            <a:pPr algn="ctr">
              <a:lnSpc>
                <a:spcPts val="3359"/>
              </a:lnSpc>
            </a:pPr>
            <a:r>
              <a:rPr lang="en-US" sz="2400">
                <a:solidFill>
                  <a:srgbClr val="152A69"/>
                </a:solidFill>
                <a:latin typeface="Be Vietnam"/>
              </a:rPr>
              <a:t>Respect your teacher</a:t>
            </a:r>
          </a:p>
          <a:p>
            <a:pPr algn="ctr">
              <a:lnSpc>
                <a:spcPts val="3359"/>
              </a:lnSpc>
            </a:pPr>
            <a:r>
              <a:rPr lang="en-US" sz="2400">
                <a:solidFill>
                  <a:srgbClr val="152A69"/>
                </a:solidFill>
                <a:latin typeface="Be Vietnam"/>
              </a:rPr>
              <a:t>Always obey your teacher</a:t>
            </a:r>
          </a:p>
          <a:p>
            <a:pPr algn="ctr">
              <a:lnSpc>
                <a:spcPts val="3359"/>
              </a:lnSpc>
            </a:pPr>
            <a:r>
              <a:rPr lang="en-US" sz="2400">
                <a:solidFill>
                  <a:srgbClr val="152A69"/>
                </a:solidFill>
                <a:latin typeface="Be Vietnam"/>
              </a:rPr>
              <a:t>Greet Jai jinendra</a:t>
            </a:r>
          </a:p>
          <a:p>
            <a:pPr algn="ctr">
              <a:lnSpc>
                <a:spcPts val="3359"/>
              </a:lnSpc>
            </a:pPr>
            <a:r>
              <a:rPr lang="en-US" sz="2400">
                <a:solidFill>
                  <a:srgbClr val="152A69"/>
                </a:solidFill>
                <a:latin typeface="Be Vietnam"/>
              </a:rPr>
              <a:t>Complete the work assigned by the teacher </a:t>
            </a:r>
          </a:p>
        </p:txBody>
      </p:sp>
      <p:grpSp>
        <p:nvGrpSpPr>
          <p:cNvPr id="10" name="Group 10"/>
          <p:cNvGrpSpPr/>
          <p:nvPr/>
        </p:nvGrpSpPr>
        <p:grpSpPr>
          <a:xfrm>
            <a:off x="15166340" y="5143500"/>
            <a:ext cx="3408739" cy="5214056"/>
            <a:chOff x="0" y="0"/>
            <a:chExt cx="4544985" cy="6952075"/>
          </a:xfrm>
        </p:grpSpPr>
        <p:pic>
          <p:nvPicPr>
            <p:cNvPr id="11" name="Picture 11"/>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2310502" y="617199"/>
              <a:ext cx="2234484" cy="6334876"/>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840920" y="2664153"/>
              <a:ext cx="2939163" cy="4209738"/>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565946">
              <a:off x="1808647" y="219465"/>
              <a:ext cx="1003709" cy="912463"/>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0" y="5771336"/>
              <a:ext cx="752770" cy="759676"/>
            </a:xfrm>
            <a:prstGeom prst="rect">
              <a:avLst/>
            </a:prstGeom>
          </p:spPr>
        </p:pic>
      </p:grpSp>
      <p:grpSp>
        <p:nvGrpSpPr>
          <p:cNvPr id="15" name="Group 15"/>
          <p:cNvGrpSpPr/>
          <p:nvPr/>
        </p:nvGrpSpPr>
        <p:grpSpPr>
          <a:xfrm>
            <a:off x="1735030" y="6071148"/>
            <a:ext cx="2650944" cy="4215852"/>
            <a:chOff x="0" y="0"/>
            <a:chExt cx="3534592" cy="5621136"/>
          </a:xfrm>
        </p:grpSpPr>
        <p:pic>
          <p:nvPicPr>
            <p:cNvPr id="16" name="Picture 1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0" y="1452102"/>
              <a:ext cx="2296759" cy="4169035"/>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022946" y="0"/>
              <a:ext cx="868278" cy="789343"/>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rot="840736">
              <a:off x="2607869" y="4314304"/>
              <a:ext cx="831579" cy="888094"/>
            </a:xfrm>
            <a:prstGeom prst="rect">
              <a:avLst/>
            </a:prstGeom>
          </p:spPr>
        </p:pic>
      </p:grpSp>
      <p:pic>
        <p:nvPicPr>
          <p:cNvPr id="19" name="Picture 19"/>
          <p:cNvPicPr>
            <a:picLocks noChangeAspect="1"/>
          </p:cNvPicPr>
          <p:nvPr/>
        </p:nvPicPr>
        <p:blipFill>
          <a:blip r:embed="rId15"/>
          <a:srcRect/>
          <a:stretch>
            <a:fillRect/>
          </a:stretch>
        </p:blipFill>
        <p:spPr>
          <a:xfrm>
            <a:off x="88665" y="302492"/>
            <a:ext cx="4132017" cy="4114800"/>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a:off x="14123819" y="616553"/>
            <a:ext cx="3734865" cy="2607615"/>
          </a:xfrm>
          <a:prstGeom prst="rect">
            <a:avLst/>
          </a:prstGeom>
        </p:spPr>
      </p:pic>
      <p:sp>
        <p:nvSpPr>
          <p:cNvPr id="21" name="TextBox 21"/>
          <p:cNvSpPr txBox="1"/>
          <p:nvPr/>
        </p:nvSpPr>
        <p:spPr>
          <a:xfrm>
            <a:off x="3595957" y="1791567"/>
            <a:ext cx="11096086" cy="1212850"/>
          </a:xfrm>
          <a:prstGeom prst="rect">
            <a:avLst/>
          </a:prstGeom>
        </p:spPr>
        <p:txBody>
          <a:bodyPr lIns="0" tIns="0" rIns="0" bIns="0" rtlCol="0" anchor="t">
            <a:spAutoFit/>
          </a:bodyPr>
          <a:lstStyle/>
          <a:p>
            <a:pPr algn="ctr">
              <a:lnSpc>
                <a:spcPts val="9350"/>
              </a:lnSpc>
            </a:pPr>
            <a:r>
              <a:rPr lang="en-US" sz="8500">
                <a:solidFill>
                  <a:srgbClr val="152A69"/>
                </a:solidFill>
                <a:latin typeface="BM Hanna Bold"/>
              </a:rPr>
              <a:t>You must remember </a:t>
            </a:r>
          </a:p>
        </p:txBody>
      </p:sp>
      <p:pic>
        <p:nvPicPr>
          <p:cNvPr id="22" name="Picture 22"/>
          <p:cNvPicPr>
            <a:picLocks noChangeAspect="1"/>
          </p:cNvPicPr>
          <p:nvPr/>
        </p:nvPicPr>
        <p:blipFill>
          <a:blip r:embed="rId18">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a:off x="-481432" y="6172200"/>
            <a:ext cx="3020263" cy="4114800"/>
          </a:xfrm>
          <a:prstGeom prst="rect">
            <a:avLst/>
          </a:prstGeom>
        </p:spPr>
      </p:pic>
      <p:sp>
        <p:nvSpPr>
          <p:cNvPr id="23" name="TextBox 23"/>
          <p:cNvSpPr txBox="1"/>
          <p:nvPr/>
        </p:nvSpPr>
        <p:spPr>
          <a:xfrm>
            <a:off x="2089167" y="4582086"/>
            <a:ext cx="4150028" cy="447675"/>
          </a:xfrm>
          <a:prstGeom prst="rect">
            <a:avLst/>
          </a:prstGeom>
        </p:spPr>
        <p:txBody>
          <a:bodyPr lIns="0" tIns="0" rIns="0" bIns="0" rtlCol="0" anchor="t">
            <a:spAutoFit/>
          </a:bodyPr>
          <a:lstStyle/>
          <a:p>
            <a:pPr algn="ctr">
              <a:lnSpc>
                <a:spcPts val="3300"/>
              </a:lnSpc>
            </a:pPr>
            <a:r>
              <a:rPr lang="en-US" sz="3000">
                <a:solidFill>
                  <a:srgbClr val="152A69"/>
                </a:solidFill>
                <a:latin typeface="BM Hanna Bold"/>
              </a:rPr>
              <a:t>GYANSHALA</a:t>
            </a:r>
          </a:p>
        </p:txBody>
      </p:sp>
      <p:sp>
        <p:nvSpPr>
          <p:cNvPr id="24" name="TextBox 24"/>
          <p:cNvSpPr txBox="1"/>
          <p:nvPr/>
        </p:nvSpPr>
        <p:spPr>
          <a:xfrm>
            <a:off x="7540462" y="5751618"/>
            <a:ext cx="3207076" cy="1929130"/>
          </a:xfrm>
          <a:prstGeom prst="rect">
            <a:avLst/>
          </a:prstGeom>
        </p:spPr>
        <p:txBody>
          <a:bodyPr lIns="0" tIns="0" rIns="0" bIns="0" rtlCol="0" anchor="t">
            <a:spAutoFit/>
          </a:bodyPr>
          <a:lstStyle/>
          <a:p>
            <a:pPr algn="ctr">
              <a:lnSpc>
                <a:spcPts val="3919"/>
              </a:lnSpc>
            </a:pPr>
            <a:r>
              <a:rPr lang="en-US" sz="2800">
                <a:solidFill>
                  <a:srgbClr val="152A69"/>
                </a:solidFill>
                <a:latin typeface="Be Vietnam"/>
              </a:rPr>
              <a:t>Maintain discipline</a:t>
            </a:r>
          </a:p>
          <a:p>
            <a:pPr algn="ctr">
              <a:lnSpc>
                <a:spcPts val="3919"/>
              </a:lnSpc>
            </a:pPr>
            <a:r>
              <a:rPr lang="en-US" sz="2800">
                <a:solidFill>
                  <a:srgbClr val="152A69"/>
                </a:solidFill>
                <a:latin typeface="Be Vietnam"/>
              </a:rPr>
              <a:t>Be on time</a:t>
            </a:r>
          </a:p>
          <a:p>
            <a:pPr algn="ctr">
              <a:lnSpc>
                <a:spcPts val="3919"/>
              </a:lnSpc>
            </a:pPr>
            <a:r>
              <a:rPr lang="en-US" sz="2800">
                <a:solidFill>
                  <a:srgbClr val="152A69"/>
                </a:solidFill>
                <a:latin typeface="Be Vietnam"/>
              </a:rPr>
              <a:t>Wear uniform</a:t>
            </a:r>
          </a:p>
          <a:p>
            <a:pPr algn="ctr">
              <a:lnSpc>
                <a:spcPts val="3919"/>
              </a:lnSpc>
            </a:pPr>
            <a:r>
              <a:rPr lang="en-US" sz="2800">
                <a:solidFill>
                  <a:srgbClr val="152A69"/>
                </a:solidFill>
                <a:latin typeface="Be Vietnam"/>
              </a:rPr>
              <a:t>Speak politely</a:t>
            </a:r>
          </a:p>
        </p:txBody>
      </p:sp>
      <p:sp>
        <p:nvSpPr>
          <p:cNvPr id="25" name="TextBox 25"/>
          <p:cNvSpPr txBox="1"/>
          <p:nvPr/>
        </p:nvSpPr>
        <p:spPr>
          <a:xfrm>
            <a:off x="7068986" y="4582086"/>
            <a:ext cx="4150028" cy="447675"/>
          </a:xfrm>
          <a:prstGeom prst="rect">
            <a:avLst/>
          </a:prstGeom>
        </p:spPr>
        <p:txBody>
          <a:bodyPr lIns="0" tIns="0" rIns="0" bIns="0" rtlCol="0" anchor="t">
            <a:spAutoFit/>
          </a:bodyPr>
          <a:lstStyle/>
          <a:p>
            <a:pPr algn="ctr">
              <a:lnSpc>
                <a:spcPts val="3300"/>
              </a:lnSpc>
            </a:pPr>
            <a:r>
              <a:rPr lang="en-US" sz="3000">
                <a:solidFill>
                  <a:srgbClr val="152A69"/>
                </a:solidFill>
                <a:latin typeface="BM Hanna Bold"/>
              </a:rPr>
              <a:t>CODE OF CONDUCT</a:t>
            </a:r>
          </a:p>
        </p:txBody>
      </p:sp>
      <p:sp>
        <p:nvSpPr>
          <p:cNvPr id="26" name="TextBox 26"/>
          <p:cNvSpPr txBox="1"/>
          <p:nvPr/>
        </p:nvSpPr>
        <p:spPr>
          <a:xfrm>
            <a:off x="12048805" y="4582086"/>
            <a:ext cx="4150028" cy="447675"/>
          </a:xfrm>
          <a:prstGeom prst="rect">
            <a:avLst/>
          </a:prstGeom>
        </p:spPr>
        <p:txBody>
          <a:bodyPr lIns="0" tIns="0" rIns="0" bIns="0" rtlCol="0" anchor="t">
            <a:spAutoFit/>
          </a:bodyPr>
          <a:lstStyle/>
          <a:p>
            <a:pPr algn="ctr">
              <a:lnSpc>
                <a:spcPts val="3300"/>
              </a:lnSpc>
            </a:pPr>
            <a:r>
              <a:rPr lang="en-US" sz="3000">
                <a:solidFill>
                  <a:srgbClr val="152A69"/>
                </a:solidFill>
                <a:latin typeface="BM Hanna Bold"/>
              </a:rPr>
              <a:t>TEACHERS</a:t>
            </a:r>
          </a:p>
        </p:txBody>
      </p:sp>
    </p:spTree>
  </p:cSld>
  <p:clrMapOvr>
    <a:masterClrMapping/>
  </p:clrMapOvr>
  <p:transition spd="slow">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grpSp>
        <p:nvGrpSpPr>
          <p:cNvPr id="2" name="Group 2"/>
          <p:cNvGrpSpPr/>
          <p:nvPr/>
        </p:nvGrpSpPr>
        <p:grpSpPr>
          <a:xfrm>
            <a:off x="4305263" y="1605722"/>
            <a:ext cx="9677474" cy="7075557"/>
            <a:chOff x="0" y="0"/>
            <a:chExt cx="12903299" cy="9434076"/>
          </a:xfrm>
        </p:grpSpPr>
        <p:sp>
          <p:nvSpPr>
            <p:cNvPr id="3" name="TextBox 3"/>
            <p:cNvSpPr txBox="1"/>
            <p:nvPr/>
          </p:nvSpPr>
          <p:spPr>
            <a:xfrm>
              <a:off x="0" y="95250"/>
              <a:ext cx="12903299" cy="3596217"/>
            </a:xfrm>
            <a:prstGeom prst="rect">
              <a:avLst/>
            </a:prstGeom>
          </p:spPr>
          <p:txBody>
            <a:bodyPr lIns="0" tIns="0" rIns="0" bIns="0" rtlCol="0" anchor="t">
              <a:spAutoFit/>
            </a:bodyPr>
            <a:lstStyle/>
            <a:p>
              <a:pPr algn="ctr">
                <a:lnSpc>
                  <a:spcPts val="10450"/>
                </a:lnSpc>
              </a:pPr>
              <a:r>
                <a:rPr lang="en-US" sz="9500" dirty="0">
                  <a:solidFill>
                    <a:srgbClr val="152A69"/>
                  </a:solidFill>
                  <a:latin typeface="BM Hanna Bold"/>
                </a:rPr>
                <a:t>Is everything</a:t>
              </a:r>
            </a:p>
            <a:p>
              <a:pPr algn="ctr">
                <a:lnSpc>
                  <a:spcPts val="10450"/>
                </a:lnSpc>
              </a:pPr>
              <a:r>
                <a:rPr lang="en-US" sz="9500" dirty="0" smtClean="0">
                  <a:solidFill>
                    <a:srgbClr val="152A69"/>
                  </a:solidFill>
                  <a:latin typeface="BM Hanna Bold"/>
                </a:rPr>
                <a:t>clear </a:t>
              </a:r>
              <a:r>
                <a:rPr lang="en-US" sz="9500" dirty="0">
                  <a:solidFill>
                    <a:srgbClr val="152A69"/>
                  </a:solidFill>
                  <a:latin typeface="BM Hanna Bold"/>
                </a:rPr>
                <a:t>so far?</a:t>
              </a:r>
            </a:p>
          </p:txBody>
        </p:sp>
        <p:sp>
          <p:nvSpPr>
            <p:cNvPr id="4" name="TextBox 4"/>
            <p:cNvSpPr txBox="1"/>
            <p:nvPr/>
          </p:nvSpPr>
          <p:spPr>
            <a:xfrm>
              <a:off x="0" y="4290152"/>
              <a:ext cx="12903299" cy="5143923"/>
            </a:xfrm>
            <a:prstGeom prst="rect">
              <a:avLst/>
            </a:prstGeom>
          </p:spPr>
          <p:txBody>
            <a:bodyPr lIns="0" tIns="0" rIns="0" bIns="0" rtlCol="0" anchor="t">
              <a:spAutoFit/>
            </a:bodyPr>
            <a:lstStyle/>
            <a:p>
              <a:pPr algn="ctr">
                <a:lnSpc>
                  <a:spcPts val="3919"/>
                </a:lnSpc>
              </a:pPr>
              <a:r>
                <a:rPr lang="en-US" sz="2800">
                  <a:solidFill>
                    <a:srgbClr val="152A69"/>
                  </a:solidFill>
                  <a:latin typeface="Be Vietnam"/>
                </a:rPr>
                <a:t>A gyanshala student is known as “gyanarthi”. After knowing the aim of coming to gyanshala and the code of conduct to be followed in gyanshala, every gyanarthi is expected to understand the pledge. The pledge is supposed to be recited by all gyanarthi’s everytime they come to gyanshala. The recitation of pledge every time instils the core values thereby fulfilling the fundamental objective of gyanshala. </a:t>
              </a:r>
            </a:p>
          </p:txBody>
        </p:sp>
      </p:grpSp>
      <p:pic>
        <p:nvPicPr>
          <p:cNvPr id="5" name="Picture 5"/>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664597" y="5930430"/>
            <a:ext cx="1594703" cy="452106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199162" y="9369746"/>
            <a:ext cx="733129" cy="73985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596597">
            <a:off x="2925666" y="9257136"/>
            <a:ext cx="991376" cy="139451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87069">
            <a:off x="545474" y="5648092"/>
            <a:ext cx="2630771" cy="477532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2277372" y="9479840"/>
            <a:ext cx="610217" cy="61581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14230261" y="302492"/>
            <a:ext cx="3404062" cy="411480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a:off x="540507" y="610302"/>
            <a:ext cx="3473731" cy="3499180"/>
          </a:xfrm>
          <a:prstGeom prst="rect">
            <a:avLst/>
          </a:prstGeom>
        </p:spPr>
      </p:pic>
    </p:spTree>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3507912" y="5775223"/>
            <a:ext cx="1594703" cy="452106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405949" y="8888372"/>
            <a:ext cx="733129" cy="73985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596597">
            <a:off x="2925666" y="9257136"/>
            <a:ext cx="991376" cy="139451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87069">
            <a:off x="545474" y="5648092"/>
            <a:ext cx="2630771" cy="477532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2277372" y="9479840"/>
            <a:ext cx="610217" cy="615815"/>
          </a:xfrm>
          <a:prstGeom prst="rect">
            <a:avLst/>
          </a:prstGeom>
        </p:spPr>
      </p:pic>
      <p:pic>
        <p:nvPicPr>
          <p:cNvPr id="7" name="Picture 7"/>
          <p:cNvPicPr>
            <a:picLocks noChangeAspect="1"/>
          </p:cNvPicPr>
          <p:nvPr/>
        </p:nvPicPr>
        <p:blipFill>
          <a:blip r:embed="rId12"/>
          <a:srcRect/>
          <a:stretch>
            <a:fillRect/>
          </a:stretch>
        </p:blipFill>
        <p:spPr>
          <a:xfrm>
            <a:off x="405949" y="405751"/>
            <a:ext cx="2909820" cy="2957886"/>
          </a:xfrm>
          <a:prstGeom prst="rect">
            <a:avLst/>
          </a:prstGeom>
        </p:spPr>
      </p:pic>
      <p:grpSp>
        <p:nvGrpSpPr>
          <p:cNvPr id="8" name="Group 8"/>
          <p:cNvGrpSpPr/>
          <p:nvPr/>
        </p:nvGrpSpPr>
        <p:grpSpPr>
          <a:xfrm>
            <a:off x="5102614" y="220518"/>
            <a:ext cx="12948979" cy="9259322"/>
            <a:chOff x="0" y="0"/>
            <a:chExt cx="17265305" cy="12345762"/>
          </a:xfrm>
        </p:grpSpPr>
        <p:sp>
          <p:nvSpPr>
            <p:cNvPr id="9" name="TextBox 9"/>
            <p:cNvSpPr txBox="1"/>
            <p:nvPr/>
          </p:nvSpPr>
          <p:spPr>
            <a:xfrm>
              <a:off x="0" y="95250"/>
              <a:ext cx="17265305" cy="1830917"/>
            </a:xfrm>
            <a:prstGeom prst="rect">
              <a:avLst/>
            </a:prstGeom>
          </p:spPr>
          <p:txBody>
            <a:bodyPr lIns="0" tIns="0" rIns="0" bIns="0" rtlCol="0" anchor="t">
              <a:spAutoFit/>
            </a:bodyPr>
            <a:lstStyle/>
            <a:p>
              <a:pPr algn="ctr">
                <a:lnSpc>
                  <a:spcPts val="10450"/>
                </a:lnSpc>
              </a:pPr>
              <a:r>
                <a:rPr lang="en-US" sz="9500">
                  <a:solidFill>
                    <a:srgbClr val="152A69"/>
                  </a:solidFill>
                  <a:latin typeface="BM Hanna Bold"/>
                </a:rPr>
                <a:t>Pledge</a:t>
              </a:r>
            </a:p>
          </p:txBody>
        </p:sp>
        <p:sp>
          <p:nvSpPr>
            <p:cNvPr id="10" name="TextBox 10"/>
            <p:cNvSpPr txBox="1"/>
            <p:nvPr/>
          </p:nvSpPr>
          <p:spPr>
            <a:xfrm>
              <a:off x="0" y="2515327"/>
              <a:ext cx="17265305" cy="9830435"/>
            </a:xfrm>
            <a:prstGeom prst="rect">
              <a:avLst/>
            </a:prstGeom>
          </p:spPr>
          <p:txBody>
            <a:bodyPr lIns="0" tIns="0" rIns="0" bIns="0" rtlCol="0" anchor="t">
              <a:spAutoFit/>
            </a:bodyPr>
            <a:lstStyle/>
            <a:p>
              <a:pPr algn="ctr">
                <a:lnSpc>
                  <a:spcPts val="5880"/>
                </a:lnSpc>
              </a:pPr>
              <a:r>
                <a:rPr lang="en-US" sz="4200">
                  <a:solidFill>
                    <a:srgbClr val="152A69"/>
                  </a:solidFill>
                  <a:latin typeface="Be Vietnam"/>
                </a:rPr>
                <a:t>I am a student of gyanshala.</a:t>
              </a:r>
            </a:p>
            <a:p>
              <a:pPr algn="ctr">
                <a:lnSpc>
                  <a:spcPts val="5880"/>
                </a:lnSpc>
              </a:pPr>
              <a:r>
                <a:rPr lang="en-US" sz="4200">
                  <a:solidFill>
                    <a:srgbClr val="152A69"/>
                  </a:solidFill>
                  <a:latin typeface="Be Vietnam"/>
                </a:rPr>
                <a:t>I am proud to participate in the gyanshala.</a:t>
              </a:r>
            </a:p>
            <a:p>
              <a:pPr algn="ctr">
                <a:lnSpc>
                  <a:spcPts val="5880"/>
                </a:lnSpc>
              </a:pPr>
              <a:r>
                <a:rPr lang="en-US" sz="4200">
                  <a:solidFill>
                    <a:srgbClr val="152A69"/>
                  </a:solidFill>
                  <a:latin typeface="Be Vietnam"/>
                </a:rPr>
                <a:t>I will always be alert to ensure the dignity and importance of gyanshala.</a:t>
              </a:r>
            </a:p>
            <a:p>
              <a:pPr algn="ctr">
                <a:lnSpc>
                  <a:spcPts val="5880"/>
                </a:lnSpc>
              </a:pPr>
              <a:r>
                <a:rPr lang="en-US" sz="4200">
                  <a:solidFill>
                    <a:srgbClr val="152A69"/>
                  </a:solidFill>
                  <a:latin typeface="Be Vietnam"/>
                </a:rPr>
                <a:t>I will always try to be truthful and self-controlled.</a:t>
              </a:r>
            </a:p>
            <a:p>
              <a:pPr algn="ctr">
                <a:lnSpc>
                  <a:spcPts val="5880"/>
                </a:lnSpc>
              </a:pPr>
              <a:r>
                <a:rPr lang="en-US" sz="4200">
                  <a:solidFill>
                    <a:srgbClr val="152A69"/>
                  </a:solidFill>
                  <a:latin typeface="Be Vietnam"/>
                </a:rPr>
                <a:t>I will observe discipline.</a:t>
              </a:r>
            </a:p>
            <a:p>
              <a:pPr algn="ctr">
                <a:lnSpc>
                  <a:spcPts val="5880"/>
                </a:lnSpc>
              </a:pPr>
              <a:r>
                <a:rPr lang="en-US" sz="4200">
                  <a:solidFill>
                    <a:srgbClr val="152A69"/>
                  </a:solidFill>
                  <a:latin typeface="Be Vietnam"/>
                </a:rPr>
                <a:t>I will lead an addiction free life.</a:t>
              </a:r>
            </a:p>
            <a:p>
              <a:pPr algn="ctr">
                <a:lnSpc>
                  <a:spcPts val="5880"/>
                </a:lnSpc>
              </a:pPr>
              <a:r>
                <a:rPr lang="en-US" sz="4200">
                  <a:solidFill>
                    <a:srgbClr val="152A69"/>
                  </a:solidFill>
                  <a:latin typeface="Be Vietnam"/>
                </a:rPr>
                <a:t>I will be humble and respectful to Sadhus and Sadhvis.</a:t>
              </a:r>
            </a:p>
            <a:p>
              <a:pPr algn="ctr">
                <a:lnSpc>
                  <a:spcPts val="5880"/>
                </a:lnSpc>
              </a:pPr>
              <a:r>
                <a:rPr lang="en-US" sz="4200">
                  <a:solidFill>
                    <a:srgbClr val="152A69"/>
                  </a:solidFill>
                  <a:latin typeface="Be Vietnam"/>
                </a:rPr>
                <a:t>I will respect my parents and guardians.</a:t>
              </a:r>
            </a:p>
          </p:txBody>
        </p:sp>
      </p:grpSp>
    </p:spTree>
  </p:cSld>
  <p:clrMapOvr>
    <a:masterClrMapping/>
  </p:clrMapOvr>
  <p:transition spd="slow">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BEC"/>
        </a:solidFill>
        <a:effectLst/>
      </p:bgPr>
    </p:bg>
    <p:spTree>
      <p:nvGrpSpPr>
        <p:cNvPr id="1" name=""/>
        <p:cNvGrpSpPr/>
        <p:nvPr/>
      </p:nvGrpSpPr>
      <p:grpSpPr>
        <a:xfrm>
          <a:off x="0" y="0"/>
          <a:ext cx="0" cy="0"/>
          <a:chOff x="0" y="0"/>
          <a:chExt cx="0" cy="0"/>
        </a:xfrm>
      </p:grpSpPr>
      <p:sp>
        <p:nvSpPr>
          <p:cNvPr id="2" name="TextBox 2"/>
          <p:cNvSpPr txBox="1"/>
          <p:nvPr/>
        </p:nvSpPr>
        <p:spPr>
          <a:xfrm>
            <a:off x="1799849" y="895210"/>
            <a:ext cx="14688302" cy="2393950"/>
          </a:xfrm>
          <a:prstGeom prst="rect">
            <a:avLst/>
          </a:prstGeom>
        </p:spPr>
        <p:txBody>
          <a:bodyPr lIns="0" tIns="0" rIns="0" bIns="0" rtlCol="0" anchor="t">
            <a:spAutoFit/>
          </a:bodyPr>
          <a:lstStyle/>
          <a:p>
            <a:pPr algn="ctr">
              <a:lnSpc>
                <a:spcPts val="9350"/>
              </a:lnSpc>
            </a:pPr>
            <a:r>
              <a:rPr lang="en-US" sz="8500">
                <a:solidFill>
                  <a:srgbClr val="152A69"/>
                </a:solidFill>
                <a:latin typeface="BM Hanna Bold"/>
              </a:rPr>
              <a:t>Thank you for watching the presentation</a:t>
            </a:r>
          </a:p>
        </p:txBody>
      </p:sp>
      <p:grpSp>
        <p:nvGrpSpPr>
          <p:cNvPr id="3" name="Group 3"/>
          <p:cNvGrpSpPr/>
          <p:nvPr/>
        </p:nvGrpSpPr>
        <p:grpSpPr>
          <a:xfrm>
            <a:off x="14792449" y="4490576"/>
            <a:ext cx="3782629" cy="5866980"/>
            <a:chOff x="0" y="0"/>
            <a:chExt cx="5043506" cy="7822641"/>
          </a:xfrm>
        </p:grpSpPr>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2284247" y="0"/>
              <a:ext cx="2759259" cy="7822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0" y="2527687"/>
              <a:ext cx="3629434" cy="5198408"/>
            </a:xfrm>
            <a:prstGeom prst="rect">
              <a:avLst/>
            </a:prstGeom>
          </p:spPr>
        </p:pic>
      </p:grpSp>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565946">
            <a:off x="14744099" y="4807819"/>
            <a:ext cx="1450893" cy="131899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4046498" y="8649714"/>
            <a:ext cx="885342" cy="8934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159012">
            <a:off x="-461578" y="4726169"/>
            <a:ext cx="3286474" cy="5965547"/>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823573" y="3962698"/>
            <a:ext cx="1519498" cy="1381362"/>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rot="840736">
            <a:off x="3129124" y="8473918"/>
            <a:ext cx="1468933" cy="1568763"/>
          </a:xfrm>
          <a:prstGeom prst="rect">
            <a:avLst/>
          </a:prstGeom>
        </p:spPr>
      </p:pic>
      <p:sp>
        <p:nvSpPr>
          <p:cNvPr id="11" name="TextBox 11"/>
          <p:cNvSpPr txBox="1"/>
          <p:nvPr/>
        </p:nvSpPr>
        <p:spPr>
          <a:xfrm>
            <a:off x="3920737" y="4044185"/>
            <a:ext cx="10446526" cy="2112860"/>
          </a:xfrm>
          <a:prstGeom prst="rect">
            <a:avLst/>
          </a:prstGeom>
        </p:spPr>
        <p:txBody>
          <a:bodyPr lIns="0" tIns="0" rIns="0" bIns="0" rtlCol="0" anchor="t">
            <a:spAutoFit/>
          </a:bodyPr>
          <a:lstStyle/>
          <a:p>
            <a:pPr algn="ctr">
              <a:lnSpc>
                <a:spcPts val="13304"/>
              </a:lnSpc>
              <a:spcBef>
                <a:spcPct val="0"/>
              </a:spcBef>
            </a:pPr>
            <a:r>
              <a:rPr lang="en-US" sz="17738">
                <a:solidFill>
                  <a:srgbClr val="F89C64"/>
                </a:solidFill>
                <a:latin typeface="Magz Bold Italics"/>
              </a:rPr>
              <a:t>OM ARHAM </a:t>
            </a:r>
          </a:p>
        </p:txBody>
      </p:sp>
    </p:spTree>
  </p:cSld>
  <p:clrMapOvr>
    <a:masterClrMapping/>
  </p:clrMapOvr>
  <p:transition spd="slow">
    <p:comb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260</Words>
  <Application>Microsoft Office PowerPoint</Application>
  <PresentationFormat>Custom</PresentationFormat>
  <Paragraphs>44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BM Hanna Bold</vt:lpstr>
      <vt:lpstr>Be Vietnam Bold</vt:lpstr>
      <vt:lpstr>Calibri</vt:lpstr>
      <vt:lpstr>Be Vietnam</vt:lpstr>
      <vt:lpstr>Magz Bold Italics</vt: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Shishu sanskar bodh</dc:title>
  <cp:lastModifiedBy>HP</cp:lastModifiedBy>
  <cp:revision>2</cp:revision>
  <dcterms:created xsi:type="dcterms:W3CDTF">2006-08-16T00:00:00Z</dcterms:created>
  <dcterms:modified xsi:type="dcterms:W3CDTF">2021-05-20T02:21:54Z</dcterms:modified>
  <dc:identifier>DAEbFYtHQng</dc:identifier>
</cp:coreProperties>
</file>